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5" r:id="rId2"/>
    <p:sldId id="256" r:id="rId3"/>
    <p:sldId id="259" r:id="rId4"/>
    <p:sldId id="258" r:id="rId5"/>
    <p:sldId id="260" r:id="rId6"/>
    <p:sldId id="261" r:id="rId7"/>
    <p:sldId id="266" r:id="rId8"/>
    <p:sldId id="267" r:id="rId9"/>
    <p:sldId id="262" r:id="rId10"/>
    <p:sldId id="263" r:id="rId11"/>
    <p:sldId id="264" r:id="rId12"/>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BF4A0917-B8C6-4EE7-A08A-C8047DA86A19}" type="datetimeFigureOut">
              <a:rPr lang="en-US" smtClean="0"/>
              <a:pPr/>
              <a:t>9/18/2013</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187001AB-08F0-4414-905D-C1E6F2BB656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   http://en.wikipedia.org/wiki/Great_Lakes</a:t>
            </a:r>
            <a:endParaRPr lang="en-US" dirty="0"/>
          </a:p>
        </p:txBody>
      </p:sp>
      <p:sp>
        <p:nvSpPr>
          <p:cNvPr id="4" name="Slide Number Placeholder 3"/>
          <p:cNvSpPr>
            <a:spLocks noGrp="1"/>
          </p:cNvSpPr>
          <p:nvPr>
            <p:ph type="sldNum" sz="quarter" idx="10"/>
          </p:nvPr>
        </p:nvSpPr>
        <p:spPr/>
        <p:txBody>
          <a:bodyPr/>
          <a:lstStyle/>
          <a:p>
            <a:fld id="{187001AB-08F0-4414-905D-C1E6F2BB6563}"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  http://www.google.com/imgres?imgurl=http://www.great-lakes.net/teach/chat/answers/graphics/greatlakesmap.gif&amp;imgrefurl=http://www.great-lakes.net/teach/chat/answers/greatlakesmap.html&amp;h=298&amp;w=400&amp;sz=17&amp;tbnid=go1k5VvWo0EJ::&amp;tbnh=92&amp;tbnw=124&amp;prev=/images%3Fq%3Dgreat%2Blakes&amp;usg=__i5ZDXbm5i9p9zZGCebVrKZVfxPw=&amp;sa=X&amp;oi=image_result&amp;resnum=7&amp;ct=image&amp;cd=1</a:t>
            </a:r>
            <a:endParaRPr lang="en-US" dirty="0"/>
          </a:p>
        </p:txBody>
      </p:sp>
      <p:sp>
        <p:nvSpPr>
          <p:cNvPr id="4" name="Slide Number Placeholder 3"/>
          <p:cNvSpPr>
            <a:spLocks noGrp="1"/>
          </p:cNvSpPr>
          <p:nvPr>
            <p:ph type="sldNum" sz="quarter" idx="10"/>
          </p:nvPr>
        </p:nvSpPr>
        <p:spPr/>
        <p:txBody>
          <a:bodyPr/>
          <a:lstStyle/>
          <a:p>
            <a:fld id="{187001AB-08F0-4414-905D-C1E6F2BB6563}"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  http://www.worldatlas.com/webimage/countrys/namerica/greatlk.htm</a:t>
            </a:r>
          </a:p>
          <a:p>
            <a:r>
              <a:rPr lang="en-US" dirty="0" smtClean="0"/>
              <a:t>Student</a:t>
            </a:r>
            <a:r>
              <a:rPr lang="en-US" baseline="0" dirty="0" smtClean="0"/>
              <a:t> article from LAP’s:  Explorers of the “Gateway to the Interior”</a:t>
            </a:r>
            <a:endParaRPr lang="en-US" dirty="0"/>
          </a:p>
        </p:txBody>
      </p:sp>
      <p:sp>
        <p:nvSpPr>
          <p:cNvPr id="4" name="Slide Number Placeholder 3"/>
          <p:cNvSpPr>
            <a:spLocks noGrp="1"/>
          </p:cNvSpPr>
          <p:nvPr>
            <p:ph type="sldNum" sz="quarter" idx="10"/>
          </p:nvPr>
        </p:nvSpPr>
        <p:spPr/>
        <p:txBody>
          <a:bodyPr/>
          <a:lstStyle/>
          <a:p>
            <a:fld id="{187001AB-08F0-4414-905D-C1E6F2BB6563}"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  http://www.google.com/imgres?imgurl=http://www.divinglore.com/Genesis/USA/great%2520lakes%2520map.jpg&amp;imgrefurl=http://www.divinglore.com/Genesis/USA/Great_Lakes_%26_Inland_Sites.htm&amp;h=367&amp;w=600&amp;sz=50&amp;tbnid=vfQKQQTtjFwJ::&amp;tbnh=83&amp;tbnw=135&amp;prev=/images%3Fq%3Dgreat%2Blakes&amp;usg=__gt4if3PwwakpkEjUKUk3PscVa2Q=&amp;sa=X&amp;oi=image_result&amp;resnum=5&amp;ct=image&amp;cd=1</a:t>
            </a:r>
            <a:endParaRPr lang="en-US" dirty="0"/>
          </a:p>
        </p:txBody>
      </p:sp>
      <p:sp>
        <p:nvSpPr>
          <p:cNvPr id="4" name="Slide Number Placeholder 3"/>
          <p:cNvSpPr>
            <a:spLocks noGrp="1"/>
          </p:cNvSpPr>
          <p:nvPr>
            <p:ph type="sldNum" sz="quarter" idx="10"/>
          </p:nvPr>
        </p:nvSpPr>
        <p:spPr/>
        <p:txBody>
          <a:bodyPr/>
          <a:lstStyle/>
          <a:p>
            <a:fld id="{187001AB-08F0-4414-905D-C1E6F2BB6563}"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  http://www.nature.org/wherewework/northamerica/greatlakes/preserves/  The</a:t>
            </a:r>
            <a:r>
              <a:rPr lang="en-US" baseline="0" dirty="0" smtClean="0"/>
              <a:t> Nature Conservancy</a:t>
            </a:r>
            <a:endParaRPr lang="en-US" dirty="0"/>
          </a:p>
        </p:txBody>
      </p:sp>
      <p:sp>
        <p:nvSpPr>
          <p:cNvPr id="4" name="Slide Number Placeholder 3"/>
          <p:cNvSpPr>
            <a:spLocks noGrp="1"/>
          </p:cNvSpPr>
          <p:nvPr>
            <p:ph type="sldNum" sz="quarter" idx="10"/>
          </p:nvPr>
        </p:nvSpPr>
        <p:spPr/>
        <p:txBody>
          <a:bodyPr/>
          <a:lstStyle/>
          <a:p>
            <a:fld id="{187001AB-08F0-4414-905D-C1E6F2BB6563}"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8E14D91-BB1A-4734-8091-D83D6A2394AB}" type="datetimeFigureOut">
              <a:rPr lang="en-US" smtClean="0"/>
              <a:pPr/>
              <a:t>9/18/2013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BA554E4-DCA0-4C1A-B161-81A6DEA5A0E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E14D91-BB1A-4734-8091-D83D6A2394AB}" type="datetimeFigureOut">
              <a:rPr lang="en-US" smtClean="0"/>
              <a:pPr/>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A554E4-DCA0-4C1A-B161-81A6DEA5A0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E14D91-BB1A-4734-8091-D83D6A2394AB}" type="datetimeFigureOut">
              <a:rPr lang="en-US" smtClean="0"/>
              <a:pPr/>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A554E4-DCA0-4C1A-B161-81A6DEA5A0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E14D91-BB1A-4734-8091-D83D6A2394AB}" type="datetimeFigureOut">
              <a:rPr lang="en-US" smtClean="0"/>
              <a:pPr/>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A554E4-DCA0-4C1A-B161-81A6DEA5A0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8E14D91-BB1A-4734-8091-D83D6A2394AB}" type="datetimeFigureOut">
              <a:rPr lang="en-US" smtClean="0"/>
              <a:pPr/>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A554E4-DCA0-4C1A-B161-81A6DEA5A0E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E14D91-BB1A-4734-8091-D83D6A2394AB}" type="datetimeFigureOut">
              <a:rPr lang="en-US" smtClean="0"/>
              <a:pPr/>
              <a:t>9/18/2013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A554E4-DCA0-4C1A-B161-81A6DEA5A0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8E14D91-BB1A-4734-8091-D83D6A2394AB}" type="datetimeFigureOut">
              <a:rPr lang="en-US" smtClean="0"/>
              <a:pPr/>
              <a:t>9/18/2013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A554E4-DCA0-4C1A-B161-81A6DEA5A0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8E14D91-BB1A-4734-8091-D83D6A2394AB}" type="datetimeFigureOut">
              <a:rPr lang="en-US" smtClean="0"/>
              <a:pPr/>
              <a:t>9/18/2013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A554E4-DCA0-4C1A-B161-81A6DEA5A0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E14D91-BB1A-4734-8091-D83D6A2394AB}" type="datetimeFigureOut">
              <a:rPr lang="en-US" smtClean="0"/>
              <a:pPr/>
              <a:t>9/18/2013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A554E4-DCA0-4C1A-B161-81A6DEA5A0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E14D91-BB1A-4734-8091-D83D6A2394AB}" type="datetimeFigureOut">
              <a:rPr lang="en-US" smtClean="0"/>
              <a:pPr/>
              <a:t>9/18/2013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A554E4-DCA0-4C1A-B161-81A6DEA5A0E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8E14D91-BB1A-4734-8091-D83D6A2394AB}" type="datetimeFigureOut">
              <a:rPr lang="en-US" smtClean="0"/>
              <a:pPr/>
              <a:t>9/18/2013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BA554E4-DCA0-4C1A-B161-81A6DEA5A0E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8E14D91-BB1A-4734-8091-D83D6A2394AB}" type="datetimeFigureOut">
              <a:rPr lang="en-US" smtClean="0"/>
              <a:pPr/>
              <a:t>9/18/2013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BA554E4-DCA0-4C1A-B161-81A6DEA5A0E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Image:Great_Lakes_from_space.jpg" TargetMode="External"/><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ow9DDqj-Hio" TargetMode="External"/><Relationship Id="rId2" Type="http://schemas.openxmlformats.org/officeDocument/2006/relationships/image" Target="../media/image7.jpeg"/><Relationship Id="rId1" Type="http://schemas.openxmlformats.org/officeDocument/2006/relationships/slideLayout" Target="../slideLayouts/slideLayout4.xml"/><Relationship Id="rId5" Type="http://schemas.openxmlformats.org/officeDocument/2006/relationships/image" Target="../media/image9.jpe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52400" y="1295400"/>
            <a:ext cx="8763000" cy="5257800"/>
          </a:xfrm>
        </p:spPr>
        <p:txBody>
          <a:bodyPr>
            <a:noAutofit/>
          </a:bodyPr>
          <a:lstStyle/>
          <a:p>
            <a:pPr algn="ctr">
              <a:buNone/>
            </a:pPr>
            <a:r>
              <a:rPr lang="en-US" sz="3600" b="1" dirty="0" smtClean="0">
                <a:latin typeface="Bookman Old Style" pitchFamily="18" charset="0"/>
              </a:rPr>
              <a:t>Systems are made up of relationships between the parts.  The parts depend on each other.  This means that the success of the system depends on each part working properly.  Without this interdependent relationship the system will not complete its function</a:t>
            </a:r>
            <a:r>
              <a:rPr lang="en-US" sz="4000" b="1" dirty="0" smtClean="0">
                <a:latin typeface="Bookman Old Style" pitchFamily="18" charset="0"/>
              </a:rPr>
              <a:t>.</a:t>
            </a:r>
          </a:p>
          <a:p>
            <a:pPr algn="ctr">
              <a:buNone/>
            </a:pPr>
            <a:endParaRPr lang="en-US" sz="4000" dirty="0"/>
          </a:p>
        </p:txBody>
      </p:sp>
      <p:sp>
        <p:nvSpPr>
          <p:cNvPr id="3" name="TextBox 2"/>
          <p:cNvSpPr txBox="1"/>
          <p:nvPr/>
        </p:nvSpPr>
        <p:spPr>
          <a:xfrm>
            <a:off x="762000" y="381000"/>
            <a:ext cx="7543800" cy="830997"/>
          </a:xfrm>
          <a:prstGeom prst="rect">
            <a:avLst/>
          </a:prstGeom>
          <a:noFill/>
        </p:spPr>
        <p:txBody>
          <a:bodyPr wrap="square" rtlCol="0">
            <a:spAutoFit/>
          </a:bodyPr>
          <a:lstStyle/>
          <a:p>
            <a:pPr algn="ctr"/>
            <a:r>
              <a:rPr lang="en-US" sz="4800" i="1" dirty="0" smtClean="0">
                <a:latin typeface="Bodoni MT Black" pitchFamily="18" charset="0"/>
              </a:rPr>
              <a:t>Interdependence</a:t>
            </a:r>
            <a:endParaRPr lang="en-US" sz="4800" i="1" dirty="0">
              <a:latin typeface="Bodoni MT Black"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Responsibility</a:t>
            </a:r>
            <a:endParaRPr lang="en-US" dirty="0"/>
          </a:p>
        </p:txBody>
      </p:sp>
      <p:sp>
        <p:nvSpPr>
          <p:cNvPr id="3" name="Content Placeholder 2"/>
          <p:cNvSpPr>
            <a:spLocks noGrp="1"/>
          </p:cNvSpPr>
          <p:nvPr>
            <p:ph idx="1"/>
          </p:nvPr>
        </p:nvSpPr>
        <p:spPr>
          <a:xfrm>
            <a:off x="304800" y="1676400"/>
            <a:ext cx="8382000" cy="4953000"/>
          </a:xfrm>
          <a:noFill/>
        </p:spPr>
        <p:txBody>
          <a:bodyPr>
            <a:normAutofit lnSpcReduction="10000"/>
          </a:bodyPr>
          <a:lstStyle/>
          <a:p>
            <a:r>
              <a:rPr lang="en-US" sz="2800" dirty="0" smtClean="0">
                <a:solidFill>
                  <a:schemeClr val="accent1"/>
                </a:solidFill>
              </a:rPr>
              <a:t>Humans </a:t>
            </a:r>
            <a:r>
              <a:rPr lang="en-US" sz="2800" b="1" dirty="0" smtClean="0">
                <a:solidFill>
                  <a:schemeClr val="accent1"/>
                </a:solidFill>
              </a:rPr>
              <a:t>depend</a:t>
            </a:r>
            <a:r>
              <a:rPr lang="en-US" sz="2800" dirty="0" smtClean="0">
                <a:solidFill>
                  <a:schemeClr val="accent1"/>
                </a:solidFill>
              </a:rPr>
              <a:t> on these waterways to move resources and products from one place to another.</a:t>
            </a:r>
          </a:p>
          <a:p>
            <a:r>
              <a:rPr lang="en-US" sz="2800" dirty="0" smtClean="0"/>
              <a:t>We also use these waterways as transportation.</a:t>
            </a:r>
          </a:p>
          <a:p>
            <a:r>
              <a:rPr lang="en-US" sz="2800" dirty="0" smtClean="0">
                <a:solidFill>
                  <a:schemeClr val="accent1"/>
                </a:solidFill>
              </a:rPr>
              <a:t>The </a:t>
            </a:r>
            <a:r>
              <a:rPr lang="en-US" sz="2800" u="sng" dirty="0" smtClean="0">
                <a:solidFill>
                  <a:schemeClr val="accent1"/>
                </a:solidFill>
              </a:rPr>
              <a:t>biotic factors </a:t>
            </a:r>
            <a:r>
              <a:rPr lang="en-US" sz="2800" dirty="0" smtClean="0">
                <a:solidFill>
                  <a:schemeClr val="accent1"/>
                </a:solidFill>
              </a:rPr>
              <a:t>within these ecosystems depend on </a:t>
            </a:r>
            <a:r>
              <a:rPr lang="en-US" sz="2800" b="1" i="1" dirty="0" smtClean="0">
                <a:solidFill>
                  <a:schemeClr val="accent1"/>
                </a:solidFill>
              </a:rPr>
              <a:t>healthy</a:t>
            </a:r>
            <a:r>
              <a:rPr lang="en-US" sz="2800" dirty="0" smtClean="0">
                <a:solidFill>
                  <a:schemeClr val="accent1"/>
                </a:solidFill>
              </a:rPr>
              <a:t> </a:t>
            </a:r>
            <a:r>
              <a:rPr lang="en-US" sz="2800" u="sng" dirty="0" smtClean="0">
                <a:solidFill>
                  <a:schemeClr val="accent1"/>
                </a:solidFill>
              </a:rPr>
              <a:t>abiotic factors </a:t>
            </a:r>
            <a:r>
              <a:rPr lang="en-US" sz="2800" dirty="0" smtClean="0">
                <a:solidFill>
                  <a:schemeClr val="accent1"/>
                </a:solidFill>
              </a:rPr>
              <a:t>for their survival. </a:t>
            </a:r>
          </a:p>
          <a:p>
            <a:r>
              <a:rPr lang="en-US" sz="2800" dirty="0" smtClean="0"/>
              <a:t>How do we make sure we are making a </a:t>
            </a:r>
            <a:r>
              <a:rPr lang="en-US" sz="2800" b="1" dirty="0" smtClean="0"/>
              <a:t>minimal impact </a:t>
            </a:r>
            <a:r>
              <a:rPr lang="en-US" sz="2800" dirty="0" smtClean="0"/>
              <a:t>on these ecosystems while we are using them?</a:t>
            </a:r>
          </a:p>
          <a:p>
            <a:pPr lvl="1"/>
            <a:r>
              <a:rPr lang="en-US" sz="2800" dirty="0" smtClean="0">
                <a:solidFill>
                  <a:schemeClr val="accent1"/>
                </a:solidFill>
              </a:rPr>
              <a:t>Laws</a:t>
            </a:r>
          </a:p>
          <a:p>
            <a:pPr lvl="1"/>
            <a:r>
              <a:rPr lang="en-US" sz="2800" dirty="0" smtClean="0"/>
              <a:t>Education</a:t>
            </a:r>
          </a:p>
          <a:p>
            <a:pPr lvl="1"/>
            <a:r>
              <a:rPr lang="en-US" sz="2800" dirty="0" smtClean="0">
                <a:solidFill>
                  <a:schemeClr val="accent1"/>
                </a:solidFill>
              </a:rPr>
              <a:t>Stewardship</a:t>
            </a:r>
            <a:endParaRPr lang="en-US" sz="2800" dirty="0">
              <a:solidFill>
                <a:schemeClr val="accent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i="1" dirty="0" smtClean="0"/>
              <a:t>How are the Great Lakes interdependent?</a:t>
            </a:r>
            <a:endParaRPr lang="en-US" sz="3600" b="1" i="1" dirty="0"/>
          </a:p>
        </p:txBody>
      </p:sp>
      <p:sp>
        <p:nvSpPr>
          <p:cNvPr id="3" name="Content Placeholder 2"/>
          <p:cNvSpPr>
            <a:spLocks noGrp="1"/>
          </p:cNvSpPr>
          <p:nvPr>
            <p:ph idx="1"/>
          </p:nvPr>
        </p:nvSpPr>
        <p:spPr/>
        <p:txBody>
          <a:bodyPr>
            <a:noAutofit/>
          </a:bodyPr>
          <a:lstStyle/>
          <a:p>
            <a:r>
              <a:rPr lang="en-US" sz="3200" dirty="0" smtClean="0"/>
              <a:t>Work in triads to discuss this question.</a:t>
            </a:r>
          </a:p>
          <a:p>
            <a:r>
              <a:rPr lang="en-US" sz="3200" dirty="0" smtClean="0">
                <a:solidFill>
                  <a:schemeClr val="accent1">
                    <a:lumMod val="60000"/>
                    <a:lumOff val="40000"/>
                  </a:schemeClr>
                </a:solidFill>
              </a:rPr>
              <a:t>One person is the recorder.</a:t>
            </a:r>
          </a:p>
          <a:p>
            <a:r>
              <a:rPr lang="en-US" sz="3200" dirty="0" smtClean="0"/>
              <a:t>One person is the reporter.</a:t>
            </a:r>
          </a:p>
          <a:p>
            <a:r>
              <a:rPr lang="en-US" sz="3200" dirty="0" smtClean="0">
                <a:solidFill>
                  <a:schemeClr val="accent1">
                    <a:lumMod val="60000"/>
                    <a:lumOff val="40000"/>
                  </a:schemeClr>
                </a:solidFill>
              </a:rPr>
              <a:t>One person is the time keeper and task manager.</a:t>
            </a:r>
          </a:p>
          <a:p>
            <a:r>
              <a:rPr lang="en-US" sz="3200" dirty="0" smtClean="0"/>
              <a:t>If you finish your discussion early, draw a diagram showing how the Great Lakes are interdependent.</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A satellite image of the Great Lakes.">
            <a:hlinkClick r:id="rId3" tooltip="A satellite image of the Great Lakes."/>
          </p:cNvPr>
          <p:cNvPicPr>
            <a:picLocks noGrp="1" noChangeAspect="1" noChangeArrowheads="1"/>
          </p:cNvPicPr>
          <p:nvPr>
            <p:ph type="pic" idx="1"/>
          </p:nvPr>
        </p:nvPicPr>
        <p:blipFill>
          <a:blip r:embed="rId4" cstate="print"/>
          <a:srcRect l="14418" r="14418"/>
          <a:stretch>
            <a:fillRect/>
          </a:stretch>
        </p:blipFill>
        <p:spPr bwMode="auto">
          <a:xfrm rot="420000">
            <a:off x="562112" y="684711"/>
            <a:ext cx="7772576" cy="4698146"/>
          </a:xfrm>
          <a:prstGeom prst="rect">
            <a:avLst/>
          </a:prstGeom>
          <a:noFill/>
        </p:spPr>
      </p:pic>
      <p:sp>
        <p:nvSpPr>
          <p:cNvPr id="5" name="Down Arrow 4"/>
          <p:cNvSpPr/>
          <p:nvPr/>
        </p:nvSpPr>
        <p:spPr>
          <a:xfrm>
            <a:off x="3200400" y="762000"/>
            <a:ext cx="5334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7467600" y="2743200"/>
            <a:ext cx="5334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Up Arrow 7"/>
          <p:cNvSpPr/>
          <p:nvPr/>
        </p:nvSpPr>
        <p:spPr>
          <a:xfrm>
            <a:off x="6858000" y="4419600"/>
            <a:ext cx="533400" cy="685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5"/>
          <p:cNvSpPr>
            <a:spLocks noGrp="1"/>
          </p:cNvSpPr>
          <p:nvPr>
            <p:ph type="body" sz="half" idx="2"/>
          </p:nvPr>
        </p:nvSpPr>
        <p:spPr>
          <a:xfrm>
            <a:off x="1447800" y="5257800"/>
            <a:ext cx="5867400" cy="1338262"/>
          </a:xfrm>
        </p:spPr>
        <p:txBody>
          <a:bodyPr>
            <a:noAutofit/>
          </a:bodyPr>
          <a:lstStyle/>
          <a:p>
            <a:r>
              <a:rPr lang="en-US" sz="2400" dirty="0" smtClean="0"/>
              <a:t>From space some of the lakes of the Great Lakes appear to be disconnected.  But ships can move from one lake to another.  How is this possible?</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04800" y="5562600"/>
            <a:ext cx="8458200" cy="1295400"/>
          </a:xfrm>
        </p:spPr>
        <p:txBody>
          <a:bodyPr>
            <a:noAutofit/>
          </a:bodyPr>
          <a:lstStyle/>
          <a:p>
            <a:pPr algn="ctr"/>
            <a:r>
              <a:rPr lang="en-US" sz="2400" dirty="0" smtClean="0"/>
              <a:t>The states that share borders with the Great Lakes together make up the Great Lakes Region.  All of these states have similar climate, similar industries, and similar ecosystems.</a:t>
            </a:r>
            <a:endParaRPr lang="en-US" sz="2400" dirty="0"/>
          </a:p>
        </p:txBody>
      </p:sp>
      <p:pic>
        <p:nvPicPr>
          <p:cNvPr id="2050" name="Picture 2" descr="Great Lakes Basin"/>
          <p:cNvPicPr>
            <a:picLocks noGrp="1" noChangeAspect="1" noChangeArrowheads="1"/>
          </p:cNvPicPr>
          <p:nvPr>
            <p:ph type="pic" idx="1"/>
          </p:nvPr>
        </p:nvPicPr>
        <p:blipFill>
          <a:blip r:embed="rId3" cstate="print"/>
          <a:srcRect l="333" r="333"/>
          <a:stretch>
            <a:fillRect/>
          </a:stretch>
        </p:blipFill>
        <p:spPr bwMode="auto">
          <a:xfrm>
            <a:off x="685800" y="152400"/>
            <a:ext cx="7315200" cy="54864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St. Lawrence River/Seaway</a:t>
            </a:r>
            <a:endParaRPr lang="en-US" dirty="0"/>
          </a:p>
        </p:txBody>
      </p:sp>
      <p:sp>
        <p:nvSpPr>
          <p:cNvPr id="4" name="Text Placeholder 3"/>
          <p:cNvSpPr>
            <a:spLocks noGrp="1"/>
          </p:cNvSpPr>
          <p:nvPr>
            <p:ph type="body" sz="half" idx="2"/>
          </p:nvPr>
        </p:nvSpPr>
        <p:spPr/>
        <p:txBody>
          <a:bodyPr>
            <a:normAutofit/>
          </a:bodyPr>
          <a:lstStyle/>
          <a:p>
            <a:r>
              <a:rPr lang="en-US" smtClean="0"/>
              <a:t/>
            </a:r>
            <a:br>
              <a:rPr lang="en-US" smtClean="0"/>
            </a:br>
            <a:r>
              <a:rPr lang="en-US" smtClean="0"/>
              <a:t>This body of water permits the passage of deep-water ships between the Atlantic Ocean and the Great Lakes. It includes a series of man-made canals, locks and dams, and is considered one of the most vital shipping routes on the planet.</a:t>
            </a:r>
          </a:p>
          <a:p>
            <a:endParaRPr lang="en-US" dirty="0"/>
          </a:p>
        </p:txBody>
      </p:sp>
      <p:pic>
        <p:nvPicPr>
          <p:cNvPr id="11" name="Picture Placeholder 10" descr="Outlined Map of Great Lakes,Canada, St.Lawrence River and United States"/>
          <p:cNvPicPr>
            <a:picLocks noGrp="1"/>
          </p:cNvPicPr>
          <p:nvPr>
            <p:ph type="pic" idx="1"/>
          </p:nvPr>
        </p:nvPicPr>
        <p:blipFill>
          <a:blip r:embed="rId3" cstate="print"/>
          <a:srcRect l="23912" r="23912"/>
          <a:stretch>
            <a:fillRect/>
          </a:stretch>
        </p:blip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85800" y="5715000"/>
            <a:ext cx="7467600" cy="1143000"/>
          </a:xfrm>
        </p:spPr>
        <p:txBody>
          <a:bodyPr>
            <a:noAutofit/>
          </a:bodyPr>
          <a:lstStyle/>
          <a:p>
            <a:pPr algn="ctr"/>
            <a:r>
              <a:rPr lang="en-US" sz="2000" dirty="0" smtClean="0"/>
              <a:t>Important, large cities have developed along the Great Lakes.  These cities support industries that depend on the interconnected waterways of the Great Lakes.</a:t>
            </a:r>
            <a:endParaRPr lang="en-US" sz="2000" dirty="0"/>
          </a:p>
        </p:txBody>
      </p:sp>
      <p:pic>
        <p:nvPicPr>
          <p:cNvPr id="1026" name="Picture 2" descr="http://www.divinglore.com/Genesis/USA/great%20lakes%20map.jpg"/>
          <p:cNvPicPr>
            <a:picLocks noGrp="1" noChangeAspect="1" noChangeArrowheads="1"/>
          </p:cNvPicPr>
          <p:nvPr>
            <p:ph type="pic" idx="1"/>
          </p:nvPr>
        </p:nvPicPr>
        <p:blipFill>
          <a:blip r:embed="rId3" cstate="print"/>
          <a:srcRect l="9222" r="9222"/>
          <a:stretch>
            <a:fillRect/>
          </a:stretch>
        </p:blipFill>
        <p:spPr bwMode="auto">
          <a:xfrm>
            <a:off x="762000" y="152400"/>
            <a:ext cx="7391400" cy="554355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Endangered Ecosystems</a:t>
            </a:r>
            <a:endParaRPr lang="en-US" sz="3200" dirty="0"/>
          </a:p>
        </p:txBody>
      </p:sp>
      <p:sp>
        <p:nvSpPr>
          <p:cNvPr id="4" name="Text Placeholder 3"/>
          <p:cNvSpPr>
            <a:spLocks noGrp="1"/>
          </p:cNvSpPr>
          <p:nvPr>
            <p:ph type="body" sz="half" idx="2"/>
          </p:nvPr>
        </p:nvSpPr>
        <p:spPr>
          <a:xfrm>
            <a:off x="381000" y="5257800"/>
            <a:ext cx="8229600" cy="1600200"/>
          </a:xfrm>
        </p:spPr>
        <p:txBody>
          <a:bodyPr>
            <a:normAutofit/>
          </a:bodyPr>
          <a:lstStyle/>
          <a:p>
            <a:pPr algn="ctr"/>
            <a:r>
              <a:rPr lang="en-US" sz="2400" dirty="0" smtClean="0"/>
              <a:t>Human population growth and industries can cause damage or destroy the ecosystems around the Great Lakes.  The Nature Conservancy is one organization that works to protect and preserve these important ecosystems.</a:t>
            </a:r>
            <a:endParaRPr lang="en-US" sz="2400" dirty="0"/>
          </a:p>
        </p:txBody>
      </p:sp>
      <p:pic>
        <p:nvPicPr>
          <p:cNvPr id="17410" name="Picture 2" descr="http://www.nature.org/wherewework/northamerica/greatlakes/images/blueprint_map_mini.jpg"/>
          <p:cNvPicPr>
            <a:picLocks noGrp="1" noChangeAspect="1" noChangeArrowheads="1"/>
          </p:cNvPicPr>
          <p:nvPr>
            <p:ph type="pic" idx="1"/>
          </p:nvPr>
        </p:nvPicPr>
        <p:blipFill>
          <a:blip r:embed="rId3" cstate="print"/>
          <a:srcRect l="4733" r="4733"/>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Man-Made Waterways</a:t>
            </a:r>
            <a:endParaRPr lang="en-US" dirty="0"/>
          </a:p>
        </p:txBody>
      </p:sp>
      <p:sp>
        <p:nvSpPr>
          <p:cNvPr id="6" name="Content Placeholder 5"/>
          <p:cNvSpPr>
            <a:spLocks noGrp="1"/>
          </p:cNvSpPr>
          <p:nvPr>
            <p:ph idx="1"/>
          </p:nvPr>
        </p:nvSpPr>
        <p:spPr/>
        <p:txBody>
          <a:bodyPr/>
          <a:lstStyle/>
          <a:p>
            <a:pPr>
              <a:buNone/>
            </a:pPr>
            <a:r>
              <a:rPr lang="en-US" dirty="0" smtClean="0"/>
              <a:t>The connections between the Great Lakes become useful waterways to people because of some important man-made waterways.</a:t>
            </a:r>
          </a:p>
          <a:p>
            <a:pPr>
              <a:buNone/>
            </a:pPr>
            <a:endParaRPr lang="en-US" dirty="0" smtClean="0"/>
          </a:p>
          <a:p>
            <a:pPr>
              <a:buNone/>
            </a:pPr>
            <a:r>
              <a:rPr lang="en-US" dirty="0" smtClean="0"/>
              <a:t>These waterways allow ships to move people and goods through narrow, shallow areas and around dangerous waterfalls.</a:t>
            </a:r>
          </a:p>
          <a:p>
            <a:pPr>
              <a:buNone/>
            </a:pPr>
            <a:endParaRPr lang="en-US" dirty="0" smtClean="0"/>
          </a:p>
          <a:p>
            <a:pPr>
              <a:buNone/>
            </a:pPr>
            <a:r>
              <a:rPr lang="en-US" dirty="0" smtClean="0"/>
              <a:t>Canals, locks and channels connect rivers and lakes that allow travel between the 5 Great Lakes.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Man-Made Waterways</a:t>
            </a:r>
            <a:endParaRPr lang="en-US" dirty="0"/>
          </a:p>
        </p:txBody>
      </p:sp>
      <p:sp>
        <p:nvSpPr>
          <p:cNvPr id="5" name="Content Placeholder 4"/>
          <p:cNvSpPr>
            <a:spLocks noGrp="1"/>
          </p:cNvSpPr>
          <p:nvPr>
            <p:ph sz="half" idx="1"/>
          </p:nvPr>
        </p:nvSpPr>
        <p:spPr>
          <a:xfrm>
            <a:off x="152400" y="1920085"/>
            <a:ext cx="3048000" cy="4434840"/>
          </a:xfrm>
        </p:spPr>
        <p:txBody>
          <a:bodyPr/>
          <a:lstStyle/>
          <a:p>
            <a:pPr>
              <a:buNone/>
            </a:pPr>
            <a:r>
              <a:rPr lang="en-US" dirty="0" smtClean="0"/>
              <a:t>Canal:   </a:t>
            </a:r>
            <a:r>
              <a:rPr lang="en-US" sz="2400" dirty="0" smtClean="0"/>
              <a:t>an artificial waterway for navigation, irrigation, etc. </a:t>
            </a:r>
          </a:p>
          <a:p>
            <a:pPr>
              <a:buNone/>
            </a:pPr>
            <a:endParaRPr lang="en-US" dirty="0" smtClean="0"/>
          </a:p>
          <a:p>
            <a:pPr>
              <a:buNone/>
            </a:pPr>
            <a:endParaRPr lang="en-US" dirty="0"/>
          </a:p>
        </p:txBody>
      </p:sp>
      <p:sp>
        <p:nvSpPr>
          <p:cNvPr id="6" name="Content Placeholder 5"/>
          <p:cNvSpPr>
            <a:spLocks noGrp="1"/>
          </p:cNvSpPr>
          <p:nvPr>
            <p:ph sz="half" idx="2"/>
          </p:nvPr>
        </p:nvSpPr>
        <p:spPr>
          <a:xfrm>
            <a:off x="6248400" y="1905000"/>
            <a:ext cx="2667000" cy="4434840"/>
          </a:xfrm>
        </p:spPr>
        <p:txBody>
          <a:bodyPr/>
          <a:lstStyle/>
          <a:p>
            <a:pPr>
              <a:buNone/>
            </a:pPr>
            <a:r>
              <a:rPr lang="en-US" dirty="0" smtClean="0"/>
              <a:t>Channel:  the deeper part of a waterway</a:t>
            </a:r>
          </a:p>
          <a:p>
            <a:pPr>
              <a:buNone/>
            </a:pPr>
            <a:endParaRPr lang="en-US" dirty="0" smtClean="0"/>
          </a:p>
        </p:txBody>
      </p:sp>
      <p:sp>
        <p:nvSpPr>
          <p:cNvPr id="8" name="TextBox 7"/>
          <p:cNvSpPr txBox="1"/>
          <p:nvPr/>
        </p:nvSpPr>
        <p:spPr>
          <a:xfrm>
            <a:off x="3124200" y="1905000"/>
            <a:ext cx="3200400" cy="3600986"/>
          </a:xfrm>
          <a:prstGeom prst="rect">
            <a:avLst/>
          </a:prstGeom>
          <a:noFill/>
        </p:spPr>
        <p:txBody>
          <a:bodyPr wrap="square" rtlCol="0">
            <a:spAutoFit/>
          </a:bodyPr>
          <a:lstStyle/>
          <a:p>
            <a:r>
              <a:rPr lang="en-US" sz="2800" dirty="0" smtClean="0"/>
              <a:t>Lock:  </a:t>
            </a:r>
            <a:r>
              <a:rPr lang="en-US" sz="2000" dirty="0" smtClean="0"/>
              <a:t>an enclosed chamber in a canal, dam, etc., with gates at each end, for raising or lowering vessels from one level to another by admitting or releasing water. </a:t>
            </a:r>
          </a:p>
          <a:p>
            <a:endParaRPr lang="en-US" sz="2000" dirty="0" smtClean="0"/>
          </a:p>
          <a:p>
            <a:endParaRPr lang="en-US" sz="2000" dirty="0" smtClean="0"/>
          </a:p>
          <a:p>
            <a:endParaRPr lang="en-US" sz="2000" dirty="0" smtClean="0"/>
          </a:p>
          <a:p>
            <a:endParaRPr lang="en-US" sz="2000" dirty="0"/>
          </a:p>
        </p:txBody>
      </p:sp>
      <p:pic>
        <p:nvPicPr>
          <p:cNvPr id="9" name="Picture 8" descr="erie canal.jpg"/>
          <p:cNvPicPr>
            <a:picLocks noChangeAspect="1"/>
          </p:cNvPicPr>
          <p:nvPr/>
        </p:nvPicPr>
        <p:blipFill>
          <a:blip r:embed="rId2" cstate="print"/>
          <a:stretch>
            <a:fillRect/>
          </a:stretch>
        </p:blipFill>
        <p:spPr>
          <a:xfrm>
            <a:off x="228600" y="3505200"/>
            <a:ext cx="2743200" cy="1740180"/>
          </a:xfrm>
          <a:prstGeom prst="rect">
            <a:avLst/>
          </a:prstGeom>
        </p:spPr>
      </p:pic>
      <p:pic>
        <p:nvPicPr>
          <p:cNvPr id="10" name="Picture 9" descr="-Soo_Locks-Sault-Ste_Marie.png">
            <a:hlinkClick r:id="rId3"/>
          </p:cNvPr>
          <p:cNvPicPr>
            <a:picLocks noChangeAspect="1"/>
          </p:cNvPicPr>
          <p:nvPr/>
        </p:nvPicPr>
        <p:blipFill>
          <a:blip r:embed="rId4" cstate="print"/>
          <a:stretch>
            <a:fillRect/>
          </a:stretch>
        </p:blipFill>
        <p:spPr>
          <a:xfrm>
            <a:off x="3200400" y="4267200"/>
            <a:ext cx="2457450" cy="2371725"/>
          </a:xfrm>
          <a:prstGeom prst="rect">
            <a:avLst/>
          </a:prstGeom>
        </p:spPr>
      </p:pic>
      <p:pic>
        <p:nvPicPr>
          <p:cNvPr id="11" name="Picture 10" descr="Lake St. Clair.jpg"/>
          <p:cNvPicPr>
            <a:picLocks noChangeAspect="1"/>
          </p:cNvPicPr>
          <p:nvPr/>
        </p:nvPicPr>
        <p:blipFill>
          <a:blip r:embed="rId5" cstate="print"/>
          <a:stretch>
            <a:fillRect/>
          </a:stretch>
        </p:blipFill>
        <p:spPr>
          <a:xfrm>
            <a:off x="6324600" y="3276600"/>
            <a:ext cx="2362200" cy="2942908"/>
          </a:xfrm>
          <a:prstGeom prst="rect">
            <a:avLst/>
          </a:prstGeom>
          <a:ln>
            <a:solidFill>
              <a:schemeClr val="bg2">
                <a:lumMod val="75000"/>
              </a:schemeClr>
            </a:solidFill>
          </a:ln>
        </p:spPr>
      </p:pic>
      <p:cxnSp>
        <p:nvCxnSpPr>
          <p:cNvPr id="14" name="Straight Connector 13"/>
          <p:cNvCxnSpPr/>
          <p:nvPr/>
        </p:nvCxnSpPr>
        <p:spPr>
          <a:xfrm flipV="1">
            <a:off x="7086600" y="4495800"/>
            <a:ext cx="609600" cy="533400"/>
          </a:xfrm>
          <a:prstGeom prst="line">
            <a:avLst/>
          </a:prstGeom>
          <a:ln w="25400" cap="rnd" cmpd="sng">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52400" y="1295400"/>
            <a:ext cx="8763000" cy="5257800"/>
          </a:xfrm>
        </p:spPr>
        <p:txBody>
          <a:bodyPr>
            <a:noAutofit/>
          </a:bodyPr>
          <a:lstStyle/>
          <a:p>
            <a:pPr algn="ctr">
              <a:buNone/>
            </a:pPr>
            <a:r>
              <a:rPr lang="en-US" sz="3600" b="1" dirty="0" smtClean="0">
                <a:latin typeface="Bookman Old Style" pitchFamily="18" charset="0"/>
              </a:rPr>
              <a:t>Systems are made up of relationships between the parts.  The parts depend on each other.  This means that the success of the system depends on each part working properly.  Without this interdependent relationship the system will not complete its function</a:t>
            </a:r>
            <a:r>
              <a:rPr lang="en-US" sz="4000" b="1" dirty="0" smtClean="0">
                <a:latin typeface="Bookman Old Style" pitchFamily="18" charset="0"/>
              </a:rPr>
              <a:t>.</a:t>
            </a:r>
          </a:p>
          <a:p>
            <a:pPr algn="ctr">
              <a:buNone/>
            </a:pPr>
            <a:endParaRPr lang="en-US" sz="4000" dirty="0"/>
          </a:p>
        </p:txBody>
      </p:sp>
      <p:sp>
        <p:nvSpPr>
          <p:cNvPr id="3" name="TextBox 2"/>
          <p:cNvSpPr txBox="1"/>
          <p:nvPr/>
        </p:nvSpPr>
        <p:spPr>
          <a:xfrm>
            <a:off x="762000" y="381000"/>
            <a:ext cx="7543800" cy="830997"/>
          </a:xfrm>
          <a:prstGeom prst="rect">
            <a:avLst/>
          </a:prstGeom>
          <a:noFill/>
        </p:spPr>
        <p:txBody>
          <a:bodyPr wrap="square" rtlCol="0">
            <a:spAutoFit/>
          </a:bodyPr>
          <a:lstStyle/>
          <a:p>
            <a:pPr algn="ctr"/>
            <a:r>
              <a:rPr lang="en-US" sz="4800" i="1" dirty="0" smtClean="0">
                <a:latin typeface="Bodoni MT Black" pitchFamily="18" charset="0"/>
              </a:rPr>
              <a:t>Interdependence</a:t>
            </a:r>
            <a:endParaRPr lang="en-US" sz="4800" i="1" dirty="0">
              <a:latin typeface="Bodoni MT Black"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746</TotalTime>
  <Words>523</Words>
  <Application>Microsoft Office PowerPoint</Application>
  <PresentationFormat>On-screen Show (4:3)</PresentationFormat>
  <Paragraphs>48</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Slide 1</vt:lpstr>
      <vt:lpstr>Slide 2</vt:lpstr>
      <vt:lpstr>Slide 3</vt:lpstr>
      <vt:lpstr>St. Lawrence River/Seaway</vt:lpstr>
      <vt:lpstr>Slide 5</vt:lpstr>
      <vt:lpstr>Endangered Ecosystems</vt:lpstr>
      <vt:lpstr>Man-Made Waterways</vt:lpstr>
      <vt:lpstr>Man-Made Waterways</vt:lpstr>
      <vt:lpstr>Slide 9</vt:lpstr>
      <vt:lpstr>Responsibility</vt:lpstr>
      <vt:lpstr>How are the Great Lakes interdependent?</vt:lpstr>
    </vt:vector>
  </TitlesOfParts>
  <Company>Lake Shore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Lake Shore</dc:creator>
  <cp:lastModifiedBy>kstanziola</cp:lastModifiedBy>
  <cp:revision>55</cp:revision>
  <dcterms:created xsi:type="dcterms:W3CDTF">2008-09-23T13:32:18Z</dcterms:created>
  <dcterms:modified xsi:type="dcterms:W3CDTF">2013-09-18T18:26:18Z</dcterms:modified>
</cp:coreProperties>
</file>